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70" r:id="rId3"/>
    <p:sldId id="274" r:id="rId4"/>
    <p:sldId id="275" r:id="rId5"/>
    <p:sldId id="271" r:id="rId6"/>
    <p:sldId id="276" r:id="rId7"/>
    <p:sldId id="272" r:id="rId8"/>
    <p:sldId id="273" r:id="rId9"/>
    <p:sldId id="277" r:id="rId10"/>
  </p:sldIdLst>
  <p:sldSz cx="9144000" cy="6858000" type="screen4x3"/>
  <p:notesSz cx="6858000" cy="9144000"/>
  <p:defaultTextStyle>
    <a:defPPr>
      <a:defRPr lang="en-US"/>
    </a:defPPr>
    <a:lvl1pPr marL="0" algn="l" defTabSz="68575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6" algn="l" defTabSz="68575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53" algn="l" defTabSz="68575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30" algn="l" defTabSz="68575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07" algn="l" defTabSz="68575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83" algn="l" defTabSz="68575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60" algn="l" defTabSz="68575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36" algn="l" defTabSz="68575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013" algn="l" defTabSz="68575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920"/>
    <a:srgbClr val="D71921"/>
    <a:srgbClr val="E13531"/>
    <a:srgbClr val="D6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/>
    <p:restoredTop sz="96098"/>
  </p:normalViewPr>
  <p:slideViewPr>
    <p:cSldViewPr snapToGrid="0" snapToObjects="1">
      <p:cViewPr varScale="1">
        <p:scale>
          <a:sx n="115" d="100"/>
          <a:sy n="115" d="100"/>
        </p:scale>
        <p:origin x="2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DE3A1-644A-2340-89CA-B01814BE201A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B9100-CD56-A746-8A50-D8402A4E4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6" algn="l" defTabSz="6857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53" algn="l" defTabSz="6857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30" algn="l" defTabSz="6857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07" algn="l" defTabSz="6857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3" algn="l" defTabSz="6857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0" algn="l" defTabSz="6857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36" algn="l" defTabSz="6857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3" algn="l" defTabSz="6857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3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2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1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3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6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5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09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9DBB1-2D79-9F43-99A5-BA91D5B5229D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0EA7E-4EBC-CE4E-8F4E-0465616F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9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967045" y="2093297"/>
            <a:ext cx="3602524" cy="2153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50Hertz</a:t>
            </a:r>
          </a:p>
          <a:p>
            <a:pPr algn="l"/>
            <a:endParaRPr lang="en-US" sz="1400" dirty="0">
              <a:solidFill>
                <a:srgbClr val="D71921"/>
              </a:solidFill>
              <a:latin typeface="Etelka Text" panose="02000503030000020004" pitchFamily="50" charset="0"/>
              <a:ea typeface="Etelka Text Pro" charset="0"/>
              <a:cs typeface="Etelka Text Pro" charset="0"/>
            </a:endParaRPr>
          </a:p>
          <a:p>
            <a:pPr algn="l"/>
            <a:r>
              <a:rPr lang="en-US" sz="1400" dirty="0">
                <a:solidFill>
                  <a:srgbClr val="D71921"/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Time Series Analyzes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0805" y="1370423"/>
            <a:ext cx="0" cy="33724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944"/>
            <a:ext cx="9144000" cy="2112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37" y="2414849"/>
            <a:ext cx="1796971" cy="12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542261" y="988828"/>
            <a:ext cx="8059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2" y="195006"/>
            <a:ext cx="1009368" cy="72001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54070" y="195006"/>
            <a:ext cx="6652935" cy="72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Intro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telka Text Pro" charset="0"/>
              <a:ea typeface="Etelka Text Pro" charset="0"/>
              <a:cs typeface="Etelka Text Pro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853354" y="1825625"/>
            <a:ext cx="366199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Etelka Text" panose="02000503030000020004" pitchFamily="50" charset="0"/>
              </a:rPr>
              <a:t>CONTRIBUTING FACTORS</a:t>
            </a:r>
          </a:p>
          <a:p>
            <a:pPr marL="0" indent="0">
              <a:buNone/>
            </a:pPr>
            <a:endParaRPr lang="ru-RU" sz="2000" dirty="0">
              <a:latin typeface="Etelka Text" panose="02000503030000020004" pitchFamily="50" charset="0"/>
            </a:endParaRPr>
          </a:p>
          <a:p>
            <a:pPr>
              <a:buClr>
                <a:srgbClr val="D71921"/>
              </a:buClr>
            </a:pPr>
            <a:r>
              <a:rPr lang="en-GB" sz="2000" dirty="0">
                <a:latin typeface="Etelka Text" panose="02000503030000020004" pitchFamily="50" charset="0"/>
              </a:rPr>
              <a:t>Temperature</a:t>
            </a:r>
          </a:p>
          <a:p>
            <a:pPr>
              <a:buClr>
                <a:srgbClr val="D71921"/>
              </a:buClr>
            </a:pPr>
            <a:r>
              <a:rPr lang="en-GB" sz="2000" dirty="0">
                <a:latin typeface="Etelka Text" panose="02000503030000020004" pitchFamily="50" charset="0"/>
              </a:rPr>
              <a:t>Lightness</a:t>
            </a:r>
          </a:p>
          <a:p>
            <a:pPr>
              <a:buClr>
                <a:srgbClr val="D71921"/>
              </a:buClr>
            </a:pPr>
            <a:r>
              <a:rPr lang="en-GB" sz="2000" dirty="0">
                <a:latin typeface="Etelka Text" panose="02000503030000020004" pitchFamily="50" charset="0"/>
              </a:rPr>
              <a:t>Economic conditions</a:t>
            </a:r>
          </a:p>
          <a:p>
            <a:pPr>
              <a:buClr>
                <a:srgbClr val="D71921"/>
              </a:buClr>
            </a:pPr>
            <a:r>
              <a:rPr lang="en-GB" sz="2000" dirty="0">
                <a:latin typeface="Etelka Text" panose="02000503030000020004" pitchFamily="50" charset="0"/>
              </a:rPr>
              <a:t>Holidays</a:t>
            </a:r>
          </a:p>
          <a:p>
            <a:pPr marL="0" indent="0">
              <a:buClr>
                <a:srgbClr val="D71921"/>
              </a:buClr>
              <a:buNone/>
            </a:pPr>
            <a:endParaRPr lang="en-GB" sz="2000" dirty="0">
              <a:latin typeface="Etelka Text" panose="02000503030000020004" pitchFamily="50" charset="0"/>
            </a:endParaRPr>
          </a:p>
          <a:p>
            <a:pPr>
              <a:buClr>
                <a:srgbClr val="D71921"/>
              </a:buClr>
            </a:pPr>
            <a:endParaRPr lang="en-US" sz="2000" dirty="0">
              <a:latin typeface="Etelka Text" panose="02000503030000020004" pitchFamily="50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542261" y="988828"/>
            <a:ext cx="8059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2" y="195006"/>
            <a:ext cx="1009368" cy="72001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54070" y="195006"/>
            <a:ext cx="6652935" cy="72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Intro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telka Text Pro" charset="0"/>
              <a:ea typeface="Etelka Text Pro" charset="0"/>
              <a:cs typeface="Etelka Text Pro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853354" y="1825625"/>
            <a:ext cx="366199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Etelka Text" panose="02000503030000020004" pitchFamily="50" charset="0"/>
              </a:rPr>
              <a:t>MAIN CONSUMERS</a:t>
            </a:r>
          </a:p>
          <a:p>
            <a:pPr marL="0" indent="0">
              <a:buNone/>
            </a:pPr>
            <a:endParaRPr lang="ru-RU" sz="2000" dirty="0">
              <a:latin typeface="Etelka Text" panose="02000503030000020004" pitchFamily="50" charset="0"/>
            </a:endParaRPr>
          </a:p>
          <a:p>
            <a:pPr>
              <a:buClr>
                <a:srgbClr val="D71921"/>
              </a:buClr>
            </a:pPr>
            <a:r>
              <a:rPr lang="en-GB" sz="2000" dirty="0">
                <a:latin typeface="Etelka Text" panose="02000503030000020004" pitchFamily="50" charset="0"/>
              </a:rPr>
              <a:t>Berlin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Brandenburg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Hamburg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Mecklenburg-Western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Pomerania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Saxony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Saxony-Anhalt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Thuringia</a:t>
            </a:r>
          </a:p>
          <a:p>
            <a:pPr>
              <a:buClr>
                <a:srgbClr val="D71921"/>
              </a:buClr>
            </a:pPr>
            <a:endParaRPr lang="en-US" sz="2000" dirty="0">
              <a:latin typeface="Etelka Text" panose="02000503030000020004" pitchFamily="50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09C76-9B88-7D4A-9DAD-60010387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2" y="1095657"/>
            <a:ext cx="3755472" cy="508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8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542261" y="988828"/>
            <a:ext cx="8059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2" y="195006"/>
            <a:ext cx="1009368" cy="72001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54070" y="195006"/>
            <a:ext cx="6652935" cy="72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Data Preparation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telka Text Pro" charset="0"/>
              <a:ea typeface="Etelka Text Pro" charset="0"/>
              <a:cs typeface="Etelka Text Pro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53280" y="1628807"/>
            <a:ext cx="4389120" cy="4378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Choosing appropriate weather station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30E86-6C40-BE43-91FC-B980FFEE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16294" y="834984"/>
            <a:ext cx="7931574" cy="90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2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542261" y="988828"/>
            <a:ext cx="8059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2" y="195006"/>
            <a:ext cx="1009368" cy="72001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54070" y="195006"/>
            <a:ext cx="6652935" cy="72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Data Preparation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telka Text Pro" charset="0"/>
              <a:ea typeface="Etelka Text Pro" charset="0"/>
              <a:cs typeface="Etelka Text Pro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2700824" y="1062658"/>
            <a:ext cx="6559779" cy="4378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Collecting lockdown data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F3740E-F32B-204C-A3FE-AD6912AA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7" y="1490524"/>
            <a:ext cx="4635703" cy="2011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E704E-3499-124E-A8FA-5A088EDEA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109" y="1416715"/>
            <a:ext cx="4356745" cy="19573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0AAB5-2C47-A941-B4F4-4EBE186F7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81" y="4505384"/>
            <a:ext cx="4548098" cy="1918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E0FB65-E9C3-E347-B496-742A2DDBC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879" y="4377484"/>
            <a:ext cx="4229339" cy="20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542261" y="988828"/>
            <a:ext cx="8059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2" y="195006"/>
            <a:ext cx="1009368" cy="72001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54070" y="195006"/>
            <a:ext cx="6652935" cy="72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Data Preparation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telka Text Pro" charset="0"/>
              <a:ea typeface="Etelka Text Pro" charset="0"/>
              <a:cs typeface="Etelka Text Pro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068837" y="1825626"/>
            <a:ext cx="366199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Etelka Text" panose="02000503030000020004" pitchFamily="50" charset="0"/>
              </a:rPr>
              <a:t>WEATHER FEATURES</a:t>
            </a:r>
          </a:p>
          <a:p>
            <a:pPr marL="0" indent="0">
              <a:buNone/>
            </a:pPr>
            <a:endParaRPr lang="ru-RU" sz="2000" dirty="0">
              <a:latin typeface="Etelka Text" panose="02000503030000020004" pitchFamily="50" charset="0"/>
            </a:endParaRPr>
          </a:p>
          <a:p>
            <a:pPr>
              <a:buClr>
                <a:srgbClr val="D71921"/>
              </a:buClr>
            </a:pPr>
            <a:r>
              <a:rPr lang="en-GB" sz="2000" dirty="0">
                <a:latin typeface="Etelka Text" panose="02000503030000020004" pitchFamily="50" charset="0"/>
              </a:rPr>
              <a:t>Air temperature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Atmospheric </a:t>
            </a:r>
            <a:r>
              <a:rPr lang="en-US" sz="2000" dirty="0" err="1">
                <a:latin typeface="Etelka Text" panose="02000503030000020004" pitchFamily="50" charset="0"/>
              </a:rPr>
              <a:t>preassure</a:t>
            </a:r>
            <a:endParaRPr lang="en-US" sz="2000" dirty="0">
              <a:latin typeface="Etelka Text" panose="02000503030000020004" pitchFamily="50" charset="0"/>
            </a:endParaRP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Relative humidity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Wind speed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Total cloud cover</a:t>
            </a:r>
          </a:p>
          <a:p>
            <a:pPr>
              <a:buClr>
                <a:srgbClr val="D71921"/>
              </a:buClr>
            </a:pPr>
            <a:r>
              <a:rPr lang="en-US" sz="2000" dirty="0">
                <a:latin typeface="Etelka Text" panose="02000503030000020004" pitchFamily="50" charset="0"/>
              </a:rPr>
              <a:t>Horizontal visibility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F24AED-B6F3-EE49-9AF4-AEC2FFBE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8396"/>
            <a:ext cx="6068837" cy="33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542261" y="988828"/>
            <a:ext cx="8059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2" y="195006"/>
            <a:ext cx="1009368" cy="72001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54070" y="195006"/>
            <a:ext cx="6652935" cy="72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Models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telka Text Pro" charset="0"/>
              <a:ea typeface="Etelka Text Pro" charset="0"/>
              <a:cs typeface="Etelka Text Pro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29852" y="1253331"/>
            <a:ext cx="3761642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Etelka Text" charset="0"/>
                <a:ea typeface="Etelka Text" charset="0"/>
                <a:cs typeface="Etelka Text" charset="0"/>
              </a:rPr>
              <a:t>H20, (</a:t>
            </a:r>
            <a:r>
              <a:rPr lang="en-US" sz="2000" dirty="0" err="1">
                <a:latin typeface="Etelka Text" charset="0"/>
                <a:ea typeface="Etelka Text" charset="0"/>
                <a:cs typeface="Etelka Text" charset="0"/>
              </a:rPr>
              <a:t>gbm</a:t>
            </a:r>
            <a:r>
              <a:rPr lang="en-US" sz="2000" dirty="0">
                <a:latin typeface="Etelka Text" charset="0"/>
                <a:ea typeface="Etelka Text" charset="0"/>
                <a:cs typeface="Etelka Text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Etelka Text" charset="0"/>
              <a:ea typeface="Etelka Text" charset="0"/>
              <a:cs typeface="Etelka Tex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E96CB-A6E1-D84E-9E87-EB3CF07ED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66" y="2442134"/>
            <a:ext cx="7466694" cy="426805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1E2D40-BED7-E24A-BEA2-70392C84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316555"/>
              </p:ext>
            </p:extLst>
          </p:nvPr>
        </p:nvGraphicFramePr>
        <p:xfrm>
          <a:off x="542261" y="1700454"/>
          <a:ext cx="8282438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90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47">
                  <a:extLst>
                    <a:ext uri="{9D8B030D-6E8A-4147-A177-3AD203B41FA5}">
                      <a16:colId xmlns:a16="http://schemas.microsoft.com/office/drawing/2014/main" val="1086722439"/>
                    </a:ext>
                  </a:extLst>
                </a:gridCol>
                <a:gridCol w="1343247">
                  <a:extLst>
                    <a:ext uri="{9D8B030D-6E8A-4147-A177-3AD203B41FA5}">
                      <a16:colId xmlns:a16="http://schemas.microsoft.com/office/drawing/2014/main" val="1720125708"/>
                    </a:ext>
                  </a:extLst>
                </a:gridCol>
                <a:gridCol w="1343247">
                  <a:extLst>
                    <a:ext uri="{9D8B030D-6E8A-4147-A177-3AD203B41FA5}">
                      <a16:colId xmlns:a16="http://schemas.microsoft.com/office/drawing/2014/main" val="2182768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MSE</a:t>
                      </a:r>
                      <a:endParaRPr lang="en-GB" sz="1400" dirty="0">
                        <a:solidFill>
                          <a:schemeClr val="bg1"/>
                        </a:solidFill>
                        <a:latin typeface="Etelka Text" panose="02000503030000020004" pitchFamily="50" charset="0"/>
                      </a:endParaRP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RMSE</a:t>
                      </a:r>
                      <a:endParaRPr lang="en-GB" sz="1400" dirty="0">
                        <a:solidFill>
                          <a:schemeClr val="bg1"/>
                        </a:solidFill>
                        <a:latin typeface="Etelka Text" panose="02000503030000020004" pitchFamily="50" charset="0"/>
                      </a:endParaRP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MAE</a:t>
                      </a:r>
                      <a:endParaRPr lang="en-GB" sz="1400" dirty="0">
                        <a:solidFill>
                          <a:schemeClr val="bg1"/>
                        </a:solidFill>
                        <a:latin typeface="Etelka Text" panose="02000503030000020004" pitchFamily="50" charset="0"/>
                      </a:endParaRP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MAPE</a:t>
                      </a: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CP</a:t>
                      </a: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KGE</a:t>
                      </a: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0.8629962</a:t>
                      </a: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0.9289759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0.6552174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0.05865886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elka Text" panose="02000503030000020004" pitchFamily="50" charset="0"/>
                        </a:rPr>
                        <a:t>-</a:t>
                      </a:r>
                      <a:r>
                        <a:rPr lang="en-US" sz="1400" dirty="0"/>
                        <a:t>2.150412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0.3481592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49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542261" y="988828"/>
            <a:ext cx="8059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2" y="195006"/>
            <a:ext cx="1009368" cy="72001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54070" y="195006"/>
            <a:ext cx="6652935" cy="72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Models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telka Text Pro" charset="0"/>
              <a:ea typeface="Etelka Text Pro" charset="0"/>
              <a:cs typeface="Etelka Text Pro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29852" y="1253331"/>
            <a:ext cx="3761642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Etelka Text" charset="0"/>
                <a:ea typeface="Etelka Text" charset="0"/>
                <a:cs typeface="Etelka Text" charset="0"/>
              </a:rPr>
              <a:t>Prophet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Etelka Text" charset="0"/>
              <a:ea typeface="Etelka Text" charset="0"/>
              <a:cs typeface="Etelka Text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1E2D40-BED7-E24A-BEA2-70392C84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229952"/>
              </p:ext>
            </p:extLst>
          </p:nvPr>
        </p:nvGraphicFramePr>
        <p:xfrm>
          <a:off x="542261" y="1700454"/>
          <a:ext cx="8282438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90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47">
                  <a:extLst>
                    <a:ext uri="{9D8B030D-6E8A-4147-A177-3AD203B41FA5}">
                      <a16:colId xmlns:a16="http://schemas.microsoft.com/office/drawing/2014/main" val="1086722439"/>
                    </a:ext>
                  </a:extLst>
                </a:gridCol>
                <a:gridCol w="1343247">
                  <a:extLst>
                    <a:ext uri="{9D8B030D-6E8A-4147-A177-3AD203B41FA5}">
                      <a16:colId xmlns:a16="http://schemas.microsoft.com/office/drawing/2014/main" val="1720125708"/>
                    </a:ext>
                  </a:extLst>
                </a:gridCol>
                <a:gridCol w="1343247">
                  <a:extLst>
                    <a:ext uri="{9D8B030D-6E8A-4147-A177-3AD203B41FA5}">
                      <a16:colId xmlns:a16="http://schemas.microsoft.com/office/drawing/2014/main" val="2182768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MSE</a:t>
                      </a:r>
                      <a:endParaRPr lang="en-GB" sz="1400" dirty="0">
                        <a:solidFill>
                          <a:schemeClr val="bg1"/>
                        </a:solidFill>
                        <a:latin typeface="Etelka Text" panose="02000503030000020004" pitchFamily="50" charset="0"/>
                      </a:endParaRP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RMSE</a:t>
                      </a:r>
                      <a:endParaRPr lang="en-GB" sz="1400" dirty="0">
                        <a:solidFill>
                          <a:schemeClr val="bg1"/>
                        </a:solidFill>
                        <a:latin typeface="Etelka Text" panose="02000503030000020004" pitchFamily="50" charset="0"/>
                      </a:endParaRP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MAE</a:t>
                      </a:r>
                      <a:endParaRPr lang="en-GB" sz="1400" dirty="0">
                        <a:solidFill>
                          <a:schemeClr val="bg1"/>
                        </a:solidFill>
                        <a:latin typeface="Etelka Text" panose="02000503030000020004" pitchFamily="50" charset="0"/>
                      </a:endParaRP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MAPE</a:t>
                      </a: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CP</a:t>
                      </a: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  <a:latin typeface="Etelka Text" panose="02000503030000020004" pitchFamily="50" charset="0"/>
                        </a:rPr>
                        <a:t>KGE</a:t>
                      </a:r>
                    </a:p>
                  </a:txBody>
                  <a:tcPr anchor="ctr">
                    <a:solidFill>
                      <a:srgbClr val="D719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0.8354067</a:t>
                      </a: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0.9140059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0.7296678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0.06794679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elka Text" panose="02000503030000020004" pitchFamily="50" charset="0"/>
                        </a:rPr>
                        <a:t>-</a:t>
                      </a:r>
                      <a:r>
                        <a:rPr lang="en-US" sz="1400" dirty="0"/>
                        <a:t>2.030819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0.3694624</a:t>
                      </a:r>
                      <a:endParaRPr lang="en-GB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elka Text" panose="02000503030000020004" pitchFamily="50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1429534-2D7E-7F42-A5D7-D6B31D9D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7" y="2442134"/>
            <a:ext cx="7253209" cy="432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5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542261" y="988828"/>
            <a:ext cx="80594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2" y="195006"/>
            <a:ext cx="1009368" cy="72001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554070" y="195006"/>
            <a:ext cx="6652935" cy="72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telka Text" panose="02000503030000020004" pitchFamily="50" charset="0"/>
                <a:ea typeface="Etelka Text Pro" charset="0"/>
                <a:cs typeface="Etelka Text Pro" charset="0"/>
              </a:rPr>
              <a:t>Models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telka Text Pro" charset="0"/>
              <a:ea typeface="Etelka Text Pro" charset="0"/>
              <a:cs typeface="Etelka Text Pro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29852" y="1253331"/>
            <a:ext cx="3761642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Etelka Text" charset="0"/>
                <a:ea typeface="Etelka Text" charset="0"/>
                <a:cs typeface="Etelka Text" charset="0"/>
              </a:rPr>
              <a:t>Prophet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Etelka Text" charset="0"/>
              <a:ea typeface="Etelka Text" charset="0"/>
              <a:cs typeface="Etelka Tex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51CDE9-A741-C743-BE4A-6ABCB14E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20" y="1716456"/>
            <a:ext cx="6750637" cy="48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89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</TotalTime>
  <Words>87</Words>
  <Application>Microsoft Macintosh PowerPoint</Application>
  <PresentationFormat>On-screen Show (4:3)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Etelka Text</vt:lpstr>
      <vt:lpstr>Etelka Text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67</cp:revision>
  <cp:lastPrinted>2018-01-11T14:58:13Z</cp:lastPrinted>
  <dcterms:created xsi:type="dcterms:W3CDTF">2017-01-04T07:57:36Z</dcterms:created>
  <dcterms:modified xsi:type="dcterms:W3CDTF">2021-08-26T19:03:14Z</dcterms:modified>
</cp:coreProperties>
</file>